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95" r:id="rId2"/>
    <p:sldMasterId id="2147483813" r:id="rId3"/>
  </p:sldMasterIdLst>
  <p:sldIdLst>
    <p:sldId id="256" r:id="rId4"/>
    <p:sldId id="257" r:id="rId5"/>
    <p:sldId id="258" r:id="rId6"/>
    <p:sldId id="271" r:id="rId7"/>
    <p:sldId id="259" r:id="rId8"/>
    <p:sldId id="260" r:id="rId9"/>
    <p:sldId id="261" r:id="rId10"/>
    <p:sldId id="272" r:id="rId11"/>
    <p:sldId id="275" r:id="rId12"/>
    <p:sldId id="268" r:id="rId13"/>
    <p:sldId id="274" r:id="rId14"/>
    <p:sldId id="264" r:id="rId15"/>
    <p:sldId id="265" r:id="rId16"/>
    <p:sldId id="273" r:id="rId17"/>
    <p:sldId id="270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09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55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11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93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48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046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35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39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34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04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43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2274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63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42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9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02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6755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101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9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75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91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95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4450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50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600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94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057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587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4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221437A-2C35-483D-BF48-6FA7C0FD112F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14C3FA-D9B6-4DA2-ACA8-E605AF9E2D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.com/" TargetMode="External"/><Relationship Id="rId7" Type="http://schemas.openxmlformats.org/officeDocument/2006/relationships/hyperlink" Target="http://www.randomnerdtutorials.com/" TargetMode="External"/><Relationship Id="rId2" Type="http://schemas.openxmlformats.org/officeDocument/2006/relationships/hyperlink" Target="https://docs.blynk.cc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viralsciencecreativity.com/" TargetMode="External"/><Relationship Id="rId5" Type="http://schemas.openxmlformats.org/officeDocument/2006/relationships/hyperlink" Target="http://www.youtube.com/c/viralscience" TargetMode="External"/><Relationship Id="rId4" Type="http://schemas.openxmlformats.org/officeDocument/2006/relationships/hyperlink" Target="https://srituhobby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ahduni.edu.in/group-03-farmers-problem/hom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E27D0C1-5680-47BB-B18C-47AE81233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3682" y="4497355"/>
            <a:ext cx="3860800" cy="2183364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Presented by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sz="1800" dirty="0" err="1">
                <a:solidFill>
                  <a:schemeClr val="tx1"/>
                </a:solidFill>
                <a:latin typeface="Bahnschrift Condensed" panose="020B0502040204020203" pitchFamily="34" charset="0"/>
              </a:rPr>
              <a:t>Dhruvi</a:t>
            </a:r>
            <a:r>
              <a:rPr lang="en-US" sz="18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Shah		AU2040263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Kinal Kagathara		AU2040240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Akshat Shah		AU2040052</a:t>
            </a:r>
          </a:p>
          <a:p>
            <a:pPr algn="l"/>
            <a:r>
              <a:rPr lang="en-US" sz="1800" dirty="0" err="1">
                <a:solidFill>
                  <a:schemeClr val="tx1"/>
                </a:solidFill>
                <a:latin typeface="Bahnschrift Condensed" panose="020B0502040204020203" pitchFamily="34" charset="0"/>
              </a:rPr>
              <a:t>Prasham</a:t>
            </a:r>
            <a:r>
              <a:rPr lang="en-US" sz="18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Mehta		AU2040102</a:t>
            </a:r>
          </a:p>
          <a:p>
            <a:pPr algn="l"/>
            <a:r>
              <a:rPr lang="en-US" sz="1800" dirty="0" err="1">
                <a:solidFill>
                  <a:schemeClr val="tx1"/>
                </a:solidFill>
                <a:latin typeface="Bahnschrift Condensed" panose="020B0502040204020203" pitchFamily="34" charset="0"/>
              </a:rPr>
              <a:t>Madhvendrasinh</a:t>
            </a:r>
            <a:r>
              <a:rPr lang="en-US" sz="18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Bahnschrift Condensed" panose="020B0502040204020203" pitchFamily="34" charset="0"/>
              </a:rPr>
              <a:t>Jhala</a:t>
            </a:r>
            <a:r>
              <a:rPr lang="en-US" sz="18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		AU2040162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Omkar Pandya		AU2040180</a:t>
            </a:r>
          </a:p>
        </p:txBody>
      </p:sp>
    </p:spTree>
    <p:extLst>
      <p:ext uri="{BB962C8B-B14F-4D97-AF65-F5344CB8AC3E}">
        <p14:creationId xmlns:p14="http://schemas.microsoft.com/office/powerpoint/2010/main" val="411537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5E85-F8BA-4CC4-807D-12017981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0" y="606490"/>
            <a:ext cx="10972799" cy="1800808"/>
          </a:xfrm>
        </p:spPr>
        <p:txBody>
          <a:bodyPr>
            <a:normAutofit/>
          </a:bodyPr>
          <a:lstStyle/>
          <a:p>
            <a:r>
              <a:rPr lang="en-US" sz="8000" u="sng" dirty="0">
                <a:latin typeface="Imprint MT Shadow" panose="04020605060303030202" pitchFamily="82" charset="0"/>
              </a:rPr>
              <a:t>Prototype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5CFCD-8DE3-41FD-891A-264EDE9CA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4513" y="2501661"/>
            <a:ext cx="9066361" cy="3640348"/>
          </a:xfrm>
        </p:spPr>
      </p:pic>
    </p:spTree>
    <p:extLst>
      <p:ext uri="{BB962C8B-B14F-4D97-AF65-F5344CB8AC3E}">
        <p14:creationId xmlns:p14="http://schemas.microsoft.com/office/powerpoint/2010/main" val="279084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C56B-A8C8-4739-9223-7217608C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0" y="587829"/>
            <a:ext cx="10963470" cy="1819469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390AB-F2C8-431B-B236-2750BCB27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20" y="2528596"/>
            <a:ext cx="10963470" cy="3657600"/>
          </a:xfrm>
        </p:spPr>
        <p:txBody>
          <a:bodyPr>
            <a:noAutofit/>
          </a:bodyPr>
          <a:lstStyle/>
          <a:p>
            <a:pPr indent="-228600" algn="just">
              <a:lnSpc>
                <a:spcPct val="115000"/>
              </a:lnSpc>
              <a:spcBef>
                <a:spcPts val="1200"/>
              </a:spcBef>
              <a:buSzPts val="1600"/>
              <a:tabLst>
                <a:tab pos="800100" algn="l"/>
                <a:tab pos="800735" algn="l"/>
              </a:tabLst>
            </a:pPr>
            <a:r>
              <a:rPr lang="en-US" sz="3200" dirty="0">
                <a:effectLst/>
                <a:latin typeface="Monotype Corsiva" panose="03010101010201010101" pitchFamily="66" charset="0"/>
                <a:ea typeface="Calibri" panose="020F0502020204030204" pitchFamily="34" charset="0"/>
              </a:rPr>
              <a:t>Real time data of the soil moisture, humidity, water level in the tank and ambient temperature can checked and monitored using phone.</a:t>
            </a:r>
          </a:p>
          <a:p>
            <a:pPr indent="-228600" algn="just">
              <a:lnSpc>
                <a:spcPct val="115000"/>
              </a:lnSpc>
              <a:spcBef>
                <a:spcPts val="1200"/>
              </a:spcBef>
              <a:buSzPts val="1600"/>
              <a:tabLst>
                <a:tab pos="800100" algn="l"/>
                <a:tab pos="800735" algn="l"/>
              </a:tabLst>
            </a:pPr>
            <a:r>
              <a:rPr lang="en-US" sz="3200" dirty="0">
                <a:latin typeface="Monotype Corsiva" panose="03010101010201010101" pitchFamily="66" charset="0"/>
                <a:ea typeface="Calibri" panose="020F0502020204030204" pitchFamily="34" charset="0"/>
              </a:rPr>
              <a:t>The productivity of the crop can be increased with minimal wastage of water and electricity.</a:t>
            </a:r>
          </a:p>
          <a:p>
            <a:pPr indent="-228600" algn="just">
              <a:lnSpc>
                <a:spcPct val="115000"/>
              </a:lnSpc>
              <a:spcBef>
                <a:spcPts val="1200"/>
              </a:spcBef>
              <a:buSzPts val="1600"/>
              <a:tabLst>
                <a:tab pos="800100" algn="l"/>
                <a:tab pos="800735" algn="l"/>
              </a:tabLst>
            </a:pPr>
            <a:r>
              <a:rPr lang="en-US" sz="3200" dirty="0">
                <a:effectLst/>
                <a:latin typeface="Monotype Corsiva" panose="03010101010201010101" pitchFamily="66" charset="0"/>
                <a:ea typeface="Calibri" panose="020F0502020204030204" pitchFamily="34" charset="0"/>
              </a:rPr>
              <a:t>Any soil sample can be tested and the water pump can be con</a:t>
            </a:r>
            <a:r>
              <a:rPr lang="en-US" sz="3200" dirty="0">
                <a:latin typeface="Monotype Corsiva" panose="03010101010201010101" pitchFamily="66" charset="0"/>
                <a:ea typeface="Calibri" panose="020F0502020204030204" pitchFamily="34" charset="0"/>
              </a:rPr>
              <a:t>figured accordingly.</a:t>
            </a:r>
            <a:endParaRPr lang="en-US" sz="32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BC1F-2ABA-4373-A11E-FEF0EBBA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87829"/>
            <a:ext cx="10972799" cy="1810138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0787-6750-4B19-BB94-89E254D5E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2472613"/>
            <a:ext cx="10753725" cy="3713584"/>
          </a:xfrm>
        </p:spPr>
        <p:txBody>
          <a:bodyPr>
            <a:norm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  <a:tab pos="800100" algn="l"/>
                <a:tab pos="800735" algn="l"/>
              </a:tabLst>
            </a:pPr>
            <a:r>
              <a:rPr lang="en-US" sz="3200" dirty="0">
                <a:latin typeface="Monotype Corsiva" panose="03010101010201010101" pitchFamily="66" charset="0"/>
                <a:ea typeface="Calibri" panose="020F0502020204030204" pitchFamily="34" charset="0"/>
              </a:rPr>
              <a:t>The data related to soil, pump capacity, etc. is to be entered manually, which may cause human error (in our system).</a:t>
            </a:r>
            <a:endParaRPr lang="en-US" sz="32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  <a:tab pos="800100" algn="l"/>
                <a:tab pos="800735" algn="l"/>
              </a:tabLst>
            </a:pPr>
            <a:r>
              <a:rPr lang="en-US" sz="3200" dirty="0">
                <a:latin typeface="Monotype Corsiva" panose="03010101010201010101" pitchFamily="66" charset="0"/>
                <a:ea typeface="Calibri" panose="020F0502020204030204" pitchFamily="34" charset="0"/>
              </a:rPr>
              <a:t>The data read by the sensors is not stored. Hence, it can’t be reused.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  <a:tab pos="800100" algn="l"/>
                <a:tab pos="800735" algn="l"/>
              </a:tabLst>
            </a:pPr>
            <a:r>
              <a:rPr lang="en-US" sz="3200" b="0" dirty="0">
                <a:effectLst/>
                <a:latin typeface="Monotype Corsiva" panose="03010101010201010101" pitchFamily="66" charset="0"/>
                <a:ea typeface="Calibri" panose="020F0502020204030204" pitchFamily="34" charset="0"/>
              </a:rPr>
              <a:t>We need to depend on third party application like </a:t>
            </a:r>
            <a:r>
              <a:rPr lang="en-US" sz="3200" b="0" dirty="0">
                <a:effectLst/>
                <a:latin typeface="Castellar" panose="020A0402060406010301" pitchFamily="18" charset="0"/>
                <a:ea typeface="Calibri" panose="020F0502020204030204" pitchFamily="34" charset="0"/>
              </a:rPr>
              <a:t>BLYNK.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  <a:tab pos="800100" algn="l"/>
                <a:tab pos="800735" algn="l"/>
              </a:tabLst>
            </a:pPr>
            <a:r>
              <a:rPr lang="en-US" sz="3200" b="0" dirty="0">
                <a:effectLst/>
                <a:latin typeface="Monotype Corsiva" panose="03010101010201010101" pitchFamily="66" charset="0"/>
                <a:ea typeface="Calibri" panose="020F0502020204030204" pitchFamily="34" charset="0"/>
              </a:rPr>
              <a:t>Any physical damage to the sensors leads to wrong </a:t>
            </a:r>
            <a:r>
              <a:rPr lang="en-US" sz="3200" dirty="0">
                <a:latin typeface="Monotype Corsiva" panose="03010101010201010101" pitchFamily="66" charset="0"/>
                <a:ea typeface="Calibri" panose="020F0502020204030204" pitchFamily="34" charset="0"/>
              </a:rPr>
              <a:t>data reading.</a:t>
            </a:r>
            <a:endParaRPr lang="en-US" sz="3200" b="1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925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1BA1-DF13-49AE-9EB3-F35ED75B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0" y="606490"/>
            <a:ext cx="10963469" cy="1791477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4351-36F0-4E28-B508-AF59E8FD7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7" y="2472611"/>
            <a:ext cx="10753725" cy="3685593"/>
          </a:xfrm>
        </p:spPr>
        <p:txBody>
          <a:bodyPr>
            <a:normAutofit lnSpcReduction="10000"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800100" algn="l"/>
                <a:tab pos="800735" algn="l"/>
              </a:tabLst>
            </a:pPr>
            <a:r>
              <a:rPr lang="en-US" sz="3200" dirty="0"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We can add more functionalities like pH level, humous content, etc. of the soil with the help of</a:t>
            </a:r>
            <a:r>
              <a:rPr lang="en-US" sz="3200" b="0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 different sensors</a:t>
            </a:r>
            <a:endParaRPr lang="en-US" sz="3200" b="1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800100" algn="l"/>
                <a:tab pos="800735" algn="l"/>
              </a:tabLst>
            </a:pPr>
            <a:r>
              <a:rPr lang="en-US" sz="3200" b="0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We can save the data in cloud for future reference.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800100" algn="l"/>
                <a:tab pos="800735" algn="l"/>
              </a:tabLst>
            </a:pPr>
            <a:r>
              <a:rPr lang="en-US" sz="3200" dirty="0"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We can develop an application which can display and record the data remotely (not through WIFI)</a:t>
            </a:r>
            <a:endParaRPr lang="en-US" sz="3200" b="1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3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834D-CDD7-4938-83F6-F148A21B6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0" y="578498"/>
            <a:ext cx="10972800" cy="1838131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Components list &amp; costing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46CA02-F60E-46F6-AA9F-D6567122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249" y="2529343"/>
            <a:ext cx="4557282" cy="3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A7947-2AA7-47E4-81B4-69C55BC1F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7"/>
            <a:ext cx="10363200" cy="1470025"/>
          </a:xfrm>
        </p:spPr>
        <p:txBody>
          <a:bodyPr>
            <a:normAutofit/>
          </a:bodyPr>
          <a:lstStyle/>
          <a:p>
            <a:r>
              <a:rPr lang="en-IN" sz="88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629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FAAD-3C9F-4B6C-B72F-6C3C7C2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718458"/>
            <a:ext cx="10711542" cy="1567542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References &amp; 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E697-BF5A-42A6-AA98-9AA8CD144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marR="418465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800100" algn="l"/>
                <a:tab pos="800735" algn="l"/>
              </a:tabLst>
            </a:pPr>
            <a:r>
              <a:rPr lang="en-US" b="1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Reference  : </a:t>
            </a:r>
          </a:p>
          <a:p>
            <a:pPr marL="0" marR="418465" lvl="0" indent="0">
              <a:spcBef>
                <a:spcPts val="0"/>
              </a:spcBef>
              <a:spcAft>
                <a:spcPts val="0"/>
              </a:spcAft>
              <a:buNone/>
              <a:tabLst>
                <a:tab pos="800100" algn="l"/>
                <a:tab pos="800735" algn="l"/>
              </a:tabLst>
            </a:pPr>
            <a:endParaRPr lang="en-US" sz="17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  <a:p>
            <a:pPr marL="342900" marR="418465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000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Building an IoT Node for less than 15$ book by Clause </a:t>
            </a:r>
            <a:r>
              <a:rPr lang="en-US" sz="2000" dirty="0" err="1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Kuhnel</a:t>
            </a:r>
            <a:r>
              <a:rPr lang="en-US" sz="2000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  <a:p>
            <a:pPr marL="342900" marR="418465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000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Internet of things with ESP8266 book by Marco Schwartz.</a:t>
            </a:r>
            <a:endParaRPr lang="en-US" sz="20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  <a:p>
            <a:pPr marL="342900" marR="418465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000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Smart Irrigation System in Agriculture article by S. P. Vimal.</a:t>
            </a:r>
            <a:endParaRPr lang="en-US" sz="20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  <a:p>
            <a:pPr marL="342900" marR="418465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000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Smart Irrigation – the future of Automated &amp; connected farming by </a:t>
            </a:r>
            <a:r>
              <a:rPr lang="en-US" sz="2000" dirty="0" err="1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AgriTech</a:t>
            </a:r>
            <a:r>
              <a:rPr lang="en-US" sz="2000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 Tomorrow.com</a:t>
            </a:r>
            <a:endParaRPr lang="en-US" sz="20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4350F-0872-4A4A-A6FC-FFFA88171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579222"/>
          </a:xfrm>
        </p:spPr>
        <p:txBody>
          <a:bodyPr>
            <a:normAutofit lnSpcReduction="10000"/>
          </a:bodyPr>
          <a:lstStyle/>
          <a:p>
            <a:pPr marL="342900" marR="418465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800100" algn="l"/>
                <a:tab pos="800735" algn="l"/>
              </a:tabLst>
            </a:pPr>
            <a:r>
              <a:rPr lang="en-US" sz="2400" b="1" dirty="0"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</a:rPr>
              <a:t>Bibliography : </a:t>
            </a:r>
            <a:endParaRPr lang="en-US" sz="24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  <a:p>
            <a:pPr marL="342900" marR="418465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endParaRPr lang="en-US" sz="2400" b="1" u="sng" dirty="0">
              <a:solidFill>
                <a:srgbClr val="0000FF"/>
              </a:solidFill>
              <a:effectLst/>
              <a:latin typeface="Monotype Corsiva" panose="03010101010201010101" pitchFamily="66" charset="0"/>
              <a:ea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 marL="342900" marR="418465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400" b="1" u="sng" dirty="0">
                <a:solidFill>
                  <a:srgbClr val="0000FF"/>
                </a:solidFill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https://docs.blynk.cc</a:t>
            </a:r>
            <a:endParaRPr lang="en-US" sz="24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  <a:p>
            <a:pPr marL="342900" marR="418465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400" b="1" u="sng" dirty="0">
                <a:solidFill>
                  <a:srgbClr val="0000FF"/>
                </a:solidFill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https://lastminuteengineers.com/</a:t>
            </a:r>
            <a:endParaRPr lang="en-US" sz="2400" b="1" u="sng" dirty="0">
              <a:solidFill>
                <a:srgbClr val="0000FF"/>
              </a:solidFill>
              <a:effectLst/>
              <a:latin typeface="Monotype Corsiva" panose="03010101010201010101" pitchFamily="66" charset="0"/>
              <a:ea typeface="Calibri" panose="020F0502020204030204" pitchFamily="34" charset="0"/>
              <a:cs typeface="Calibri" panose="020F0502020204030204" pitchFamily="34" charset="0"/>
              <a:hlinkClick r:id="rId4"/>
            </a:endParaRPr>
          </a:p>
          <a:p>
            <a:pPr marL="342900" marR="418465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400" b="1" u="sng" dirty="0">
                <a:solidFill>
                  <a:srgbClr val="0000FF"/>
                </a:solidFill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https://srituhobby.com</a:t>
            </a:r>
            <a:endParaRPr lang="en-US" sz="2400" b="1" u="sng" dirty="0">
              <a:solidFill>
                <a:srgbClr val="0000FF"/>
              </a:solidFill>
              <a:effectLst/>
              <a:latin typeface="Monotype Corsiva" panose="03010101010201010101" pitchFamily="66" charset="0"/>
              <a:ea typeface="Calibri" panose="020F0502020204030204" pitchFamily="34" charset="0"/>
              <a:cs typeface="Calibri" panose="020F0502020204030204" pitchFamily="34" charset="0"/>
              <a:hlinkClick r:id="rId5"/>
            </a:endParaRPr>
          </a:p>
          <a:p>
            <a:pPr marL="342900" marR="418465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400" b="1" u="sng" dirty="0">
                <a:solidFill>
                  <a:srgbClr val="0000FF"/>
                </a:solidFill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www.youtube.com/c/viralscience</a:t>
            </a:r>
            <a:endParaRPr lang="en-US" sz="2400" b="1" u="sng" dirty="0">
              <a:solidFill>
                <a:srgbClr val="0000FF"/>
              </a:solidFill>
              <a:effectLst/>
              <a:latin typeface="Monotype Corsiva" panose="03010101010201010101" pitchFamily="66" charset="0"/>
              <a:ea typeface="Calibri" panose="020F0502020204030204" pitchFamily="34" charset="0"/>
              <a:cs typeface="Calibri" panose="020F0502020204030204" pitchFamily="34" charset="0"/>
              <a:hlinkClick r:id="rId6"/>
            </a:endParaRPr>
          </a:p>
          <a:p>
            <a:pPr marL="342900" marR="418465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400" b="1" u="sng" dirty="0">
                <a:solidFill>
                  <a:srgbClr val="0000FF"/>
                </a:solidFill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www.viralsciencecreativity.com</a:t>
            </a:r>
            <a:endParaRPr lang="en-US" sz="2400" b="1" u="sng" dirty="0">
              <a:solidFill>
                <a:srgbClr val="0000FF"/>
              </a:solidFill>
              <a:effectLst/>
              <a:latin typeface="Monotype Corsiva" panose="03010101010201010101" pitchFamily="66" charset="0"/>
              <a:ea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marR="418465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800100" algn="l"/>
                <a:tab pos="800735" algn="l"/>
              </a:tabLst>
            </a:pPr>
            <a:r>
              <a:rPr lang="en-US" sz="2400" b="1" u="sng" dirty="0">
                <a:solidFill>
                  <a:srgbClr val="0000FF"/>
                </a:solidFill>
                <a:effectLst/>
                <a:latin typeface="Monotype Corsiva" panose="03010101010201010101" pitchFamily="66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www.randomnerdtutorials.com</a:t>
            </a:r>
            <a:endParaRPr lang="en-US" sz="2400" dirty="0">
              <a:effectLst/>
              <a:latin typeface="Monotype Corsiva" panose="03010101010201010101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29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E9E9-1545-4E7A-AFAE-0B2A4F24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599577"/>
            <a:ext cx="10972800" cy="1817052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Outline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8823D-9B04-4844-A67C-B17235F170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1. Problem Summary</a:t>
            </a:r>
          </a:p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2. Problem Solving</a:t>
            </a:r>
          </a:p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3. Block Diagram</a:t>
            </a:r>
          </a:p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4. Circuit Diagram</a:t>
            </a:r>
          </a:p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5. Flow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5D0DA-21C0-42A7-B666-59A4BCC2C0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6. Advantages</a:t>
            </a:r>
          </a:p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7. Limitations</a:t>
            </a:r>
          </a:p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8. Future scope</a:t>
            </a:r>
          </a:p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9. Components</a:t>
            </a:r>
          </a:p>
          <a:p>
            <a:pPr marL="0" indent="0">
              <a:buNone/>
            </a:pPr>
            <a:r>
              <a:rPr lang="en-US" sz="3200" dirty="0">
                <a:latin typeface="Agency FB" panose="020B0503020202020204" pitchFamily="34" charset="0"/>
              </a:rPr>
              <a:t>10. References &amp; Bibliography</a:t>
            </a:r>
          </a:p>
        </p:txBody>
      </p:sp>
    </p:spTree>
    <p:extLst>
      <p:ext uri="{BB962C8B-B14F-4D97-AF65-F5344CB8AC3E}">
        <p14:creationId xmlns:p14="http://schemas.microsoft.com/office/powerpoint/2010/main" val="339762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37A0-AB23-464E-9110-7BE15CD1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615821"/>
            <a:ext cx="10982130" cy="1791477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Problem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D3260-266C-482F-92A1-178A1037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2472612"/>
            <a:ext cx="10753725" cy="3769567"/>
          </a:xfrm>
        </p:spPr>
        <p:txBody>
          <a:bodyPr>
            <a:noAutofit/>
          </a:bodyPr>
          <a:lstStyle/>
          <a:p>
            <a:pPr lvl="1" algn="just"/>
            <a:r>
              <a:rPr lang="en-US" sz="3200" dirty="0">
                <a:solidFill>
                  <a:schemeClr val="tx1"/>
                </a:solidFill>
                <a:latin typeface="Monotype Corsiva" panose="03010101010201010101" pitchFamily="66" charset="0"/>
              </a:rPr>
              <a:t>Farming is one of the works which is expected to be done </a:t>
            </a:r>
            <a:r>
              <a:rPr lang="en-US" sz="3200" dirty="0">
                <a:latin typeface="Monotype Corsiva" panose="03010101010201010101" pitchFamily="66" charset="0"/>
              </a:rPr>
              <a:t>under personal observation and it also </a:t>
            </a:r>
            <a:r>
              <a:rPr lang="en-US" sz="3200" dirty="0">
                <a:solidFill>
                  <a:schemeClr val="tx1"/>
                </a:solidFill>
                <a:latin typeface="Monotype Corsiva" panose="03010101010201010101" pitchFamily="66" charset="0"/>
              </a:rPr>
              <a:t>requires a lot of persistence, attention and maintenance.</a:t>
            </a:r>
          </a:p>
          <a:p>
            <a:pPr lvl="1" algn="just"/>
            <a:endParaRPr lang="en-US" sz="3200" dirty="0">
              <a:latin typeface="Monotype Corsiva" panose="03010101010201010101" pitchFamily="66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Monotype Corsiva" panose="03010101010201010101" pitchFamily="66" charset="0"/>
              </a:rPr>
              <a:t>Watering the crop is the most important step in farming.</a:t>
            </a:r>
          </a:p>
        </p:txBody>
      </p:sp>
    </p:spTree>
    <p:extLst>
      <p:ext uri="{BB962C8B-B14F-4D97-AF65-F5344CB8AC3E}">
        <p14:creationId xmlns:p14="http://schemas.microsoft.com/office/powerpoint/2010/main" val="316214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37A0-AB23-464E-9110-7BE15CD1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615820"/>
            <a:ext cx="10963470" cy="1791477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Problem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D3260-266C-482F-92A1-178A1037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2472612"/>
            <a:ext cx="10753725" cy="3769567"/>
          </a:xfrm>
        </p:spPr>
        <p:txBody>
          <a:bodyPr>
            <a:noAutofit/>
          </a:bodyPr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Monotype Corsiva" panose="03010101010201010101" pitchFamily="66" charset="0"/>
              </a:rPr>
              <a:t>For every crop, there is different need of water supply which also depends upon the type of soil the field has.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US" sz="3200" dirty="0">
              <a:latin typeface="Monotype Corsiva" panose="03010101010201010101" pitchFamily="66" charset="0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Monotype Corsiva" panose="03010101010201010101" pitchFamily="66" charset="0"/>
              </a:rPr>
              <a:t>Lack of this knowledge results into either dryness or water logging. Both the conditions result into the failure of the crop.</a:t>
            </a:r>
            <a:endParaRPr lang="en-US" sz="3200" dirty="0">
              <a:solidFill>
                <a:schemeClr val="tx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454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5005-388B-44E1-A338-4391EDF6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1" y="587829"/>
            <a:ext cx="10963469" cy="1828800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Problem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1FD97-9382-40D6-8BC2-D111E614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2" y="2537926"/>
            <a:ext cx="10753725" cy="3657600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3200" b="1" dirty="0">
                <a:latin typeface="Monotype Corsiva" panose="03010101010201010101" pitchFamily="66" charset="0"/>
              </a:rPr>
              <a:t>IOT BASED SMART IRRIGATION SYSTEM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Monotype Corsiva" panose="03010101010201010101" pitchFamily="66" charset="0"/>
              </a:rPr>
              <a:t>Uses sensors to take decisions on it’s own.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Monotype Corsiva" panose="03010101010201010101" pitchFamily="66" charset="0"/>
              </a:rPr>
              <a:t>The data from the sensors in soil taken as a sample is sent to phone wirelessly (WIFI for now) and is also processed to configure the water pump to switch on and switch off on its own. </a:t>
            </a:r>
          </a:p>
        </p:txBody>
      </p:sp>
    </p:spTree>
    <p:extLst>
      <p:ext uri="{BB962C8B-B14F-4D97-AF65-F5344CB8AC3E}">
        <p14:creationId xmlns:p14="http://schemas.microsoft.com/office/powerpoint/2010/main" val="200806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9034-78F6-44C6-83A9-1F311C89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21" y="597159"/>
            <a:ext cx="10954138" cy="1810139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E40D3-2A99-4BF4-A0AC-D84CB6DE0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45850" y="2604116"/>
            <a:ext cx="6195526" cy="3572749"/>
          </a:xfrm>
        </p:spPr>
      </p:pic>
    </p:spTree>
    <p:extLst>
      <p:ext uri="{BB962C8B-B14F-4D97-AF65-F5344CB8AC3E}">
        <p14:creationId xmlns:p14="http://schemas.microsoft.com/office/powerpoint/2010/main" val="361135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8950-AC33-41D9-91D5-954D7389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0" y="597159"/>
            <a:ext cx="10972800" cy="1828800"/>
          </a:xfrm>
        </p:spPr>
        <p:txBody>
          <a:bodyPr>
            <a:normAutofit/>
          </a:bodyPr>
          <a:lstStyle/>
          <a:p>
            <a:r>
              <a:rPr lang="en-US" sz="7200" u="sng" dirty="0">
                <a:solidFill>
                  <a:schemeClr val="tx1"/>
                </a:solidFill>
                <a:latin typeface="Imprint MT Shadow" panose="04020605060303030202" pitchFamily="82" charset="0"/>
              </a:rPr>
              <a:t>Circuit Diagram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7E31E-7B7A-4C19-B1A1-A6C1A2150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50028" y="2557463"/>
            <a:ext cx="4691944" cy="3317875"/>
          </a:xfrm>
        </p:spPr>
      </p:pic>
    </p:spTree>
    <p:extLst>
      <p:ext uri="{BB962C8B-B14F-4D97-AF65-F5344CB8AC3E}">
        <p14:creationId xmlns:p14="http://schemas.microsoft.com/office/powerpoint/2010/main" val="19925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88">
            <a:extLst>
              <a:ext uri="{FF2B5EF4-FFF2-40B4-BE49-F238E27FC236}">
                <a16:creationId xmlns:a16="http://schemas.microsoft.com/office/drawing/2014/main" id="{86AB578B-F53B-450C-98B6-873912781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12" y="566604"/>
            <a:ext cx="1089815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Flow Chart 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mprint MT Shadow" panose="04020605060303030202" pitchFamily="8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63B580-962D-47B2-9F8D-F2586E812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04" y="1581124"/>
            <a:ext cx="8714792" cy="45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D9008-F073-165B-0556-291289EBB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8994" y="1536569"/>
            <a:ext cx="7541443" cy="1850095"/>
          </a:xfrm>
        </p:spPr>
        <p:txBody>
          <a:bodyPr anchor="ctr"/>
          <a:lstStyle/>
          <a:p>
            <a:r>
              <a:rPr lang="en-IN" sz="7200" dirty="0">
                <a:latin typeface="Imprint MT Shadow" panose="04020605060303030202" pitchFamily="82" charset="0"/>
              </a:rPr>
              <a:t>WEBSITE: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59234-6B46-4D16-3A92-425DCD1ED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https://sites.google.com/ahduni.edu.in/group-03-farmers-problem/home</a:t>
            </a:r>
            <a:endParaRPr lang="en-IN" dirty="0">
              <a:solidFill>
                <a:schemeClr val="accent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175762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1026</TotalTime>
  <Words>527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Agency FB</vt:lpstr>
      <vt:lpstr>Algerian</vt:lpstr>
      <vt:lpstr>Arial</vt:lpstr>
      <vt:lpstr>Bahnschrift Condensed</vt:lpstr>
      <vt:lpstr>Calibri</vt:lpstr>
      <vt:lpstr>Castellar</vt:lpstr>
      <vt:lpstr>Garamond</vt:lpstr>
      <vt:lpstr>Imprint MT Shadow</vt:lpstr>
      <vt:lpstr>Monotype Corsiva</vt:lpstr>
      <vt:lpstr>Rockwell</vt:lpstr>
      <vt:lpstr>Rockwell Condensed</vt:lpstr>
      <vt:lpstr>Symbol</vt:lpstr>
      <vt:lpstr>Wingdings</vt:lpstr>
      <vt:lpstr>Office Theme</vt:lpstr>
      <vt:lpstr>Organic</vt:lpstr>
      <vt:lpstr>Wood Type</vt:lpstr>
      <vt:lpstr>PowerPoint Presentation</vt:lpstr>
      <vt:lpstr>Outline of Presentation</vt:lpstr>
      <vt:lpstr>Problem Summary</vt:lpstr>
      <vt:lpstr>Problem Summary</vt:lpstr>
      <vt:lpstr>Problem Solution</vt:lpstr>
      <vt:lpstr>Block Diagram</vt:lpstr>
      <vt:lpstr>Circuit Diagram </vt:lpstr>
      <vt:lpstr>PowerPoint Presentation</vt:lpstr>
      <vt:lpstr>WEBSITE:</vt:lpstr>
      <vt:lpstr>Prototype model</vt:lpstr>
      <vt:lpstr>Advantages</vt:lpstr>
      <vt:lpstr>Limitations</vt:lpstr>
      <vt:lpstr>Future Scope</vt:lpstr>
      <vt:lpstr>Components list &amp; costing</vt:lpstr>
      <vt:lpstr>Thank You</vt:lpstr>
      <vt:lpstr>References &amp; 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Smart Irrigation System</dc:title>
  <dc:creator>shubhamg19742001@outlook.com</dc:creator>
  <cp:lastModifiedBy>Omkar Pandya</cp:lastModifiedBy>
  <cp:revision>27</cp:revision>
  <dcterms:created xsi:type="dcterms:W3CDTF">2022-04-09T12:31:27Z</dcterms:created>
  <dcterms:modified xsi:type="dcterms:W3CDTF">2022-07-27T13:17:08Z</dcterms:modified>
</cp:coreProperties>
</file>